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7" r:id="rId3"/>
    <p:sldId id="262" r:id="rId4"/>
    <p:sldId id="319" r:id="rId5"/>
    <p:sldId id="336" r:id="rId6"/>
    <p:sldId id="337" r:id="rId7"/>
    <p:sldId id="321" r:id="rId8"/>
    <p:sldId id="341" r:id="rId9"/>
    <p:sldId id="324" r:id="rId10"/>
    <p:sldId id="330" r:id="rId11"/>
    <p:sldId id="325" r:id="rId12"/>
    <p:sldId id="328" r:id="rId13"/>
    <p:sldId id="329" r:id="rId14"/>
    <p:sldId id="331" r:id="rId15"/>
    <p:sldId id="332" r:id="rId16"/>
    <p:sldId id="333" r:id="rId17"/>
    <p:sldId id="334" r:id="rId18"/>
    <p:sldId id="335" r:id="rId19"/>
    <p:sldId id="339" r:id="rId20"/>
    <p:sldId id="338" r:id="rId21"/>
    <p:sldId id="340" r:id="rId22"/>
    <p:sldId id="30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7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82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4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91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88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59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94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6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52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9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13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A31D4-42E2-4170-84B2-4C700553F4C8}" type="datetimeFigureOut">
              <a:rPr lang="ko-KR" altLang="en-US" smtClean="0"/>
              <a:t>2022-09-06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946E4-C4A5-4F37-A446-5A7FD30595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91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1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04916" y="2409398"/>
            <a:ext cx="7930661" cy="190891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1075" y="2721114"/>
            <a:ext cx="10229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ARM</a:t>
            </a:r>
            <a:r>
              <a:rPr lang="ko-KR" altLang="en-US" sz="4000" dirty="0">
                <a:solidFill>
                  <a:schemeClr val="bg1"/>
                </a:solidFill>
              </a:rPr>
              <a:t>을 이용한 </a:t>
            </a:r>
            <a:r>
              <a:rPr lang="en-US" altLang="ko-KR" sz="4000" dirty="0">
                <a:solidFill>
                  <a:schemeClr val="bg1"/>
                </a:solidFill>
              </a:rPr>
              <a:t>Elevator </a:t>
            </a:r>
            <a:r>
              <a:rPr lang="ko-KR" altLang="en-US" sz="40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23131" y="5846884"/>
            <a:ext cx="247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서울기술교육센터</a:t>
            </a:r>
            <a:endParaRPr lang="en-US" altLang="ko-KR" dirty="0"/>
          </a:p>
          <a:p>
            <a:pPr algn="r"/>
            <a:r>
              <a:rPr lang="ko-KR" altLang="en-US" dirty="0"/>
              <a:t>한 선행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CA465-2A4B-6D1F-DC30-23BEE9EBB2CD}"/>
              </a:ext>
            </a:extLst>
          </p:cNvPr>
          <p:cNvSpPr txBox="1"/>
          <p:nvPr/>
        </p:nvSpPr>
        <p:spPr>
          <a:xfrm>
            <a:off x="4193199" y="3578747"/>
            <a:ext cx="347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Using by STM32F411(Cortex-M)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이등변 삼각형 3"/>
          <p:cNvSpPr/>
          <p:nvPr/>
        </p:nvSpPr>
        <p:spPr>
          <a:xfrm rot="19615243">
            <a:off x="756138" y="4554909"/>
            <a:ext cx="1151792" cy="1063869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20885860">
            <a:off x="10452535" y="1482886"/>
            <a:ext cx="1151792" cy="10726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 rot="1770183">
            <a:off x="3089386" y="197301"/>
            <a:ext cx="803763" cy="173659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515100" y="5077161"/>
            <a:ext cx="1154663" cy="11214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683" y="946664"/>
            <a:ext cx="6102633" cy="572384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4. </a:t>
            </a:r>
            <a:r>
              <a:rPr lang="ko-KR" altLang="en-US" sz="3600" dirty="0" smtClean="0"/>
              <a:t>회로도 </a:t>
            </a:r>
            <a:r>
              <a:rPr lang="en-US" altLang="ko-KR" sz="3600" dirty="0" smtClean="0"/>
              <a:t>(Pinout Configuration)</a:t>
            </a:r>
            <a:endParaRPr lang="en-US" altLang="ko-KR" sz="3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48283" y="2698376"/>
            <a:ext cx="1093694" cy="3944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69342" y="3429000"/>
            <a:ext cx="1093694" cy="865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76565" y="3662083"/>
            <a:ext cx="1093694" cy="865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48401" y="5208493"/>
            <a:ext cx="609599" cy="7709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05805" y="1335740"/>
            <a:ext cx="1039819" cy="7709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9906" y="1228166"/>
            <a:ext cx="466165" cy="8785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39175" y="4661647"/>
            <a:ext cx="1039819" cy="412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858001" y="5208493"/>
            <a:ext cx="188258" cy="9592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966577" y="5082989"/>
            <a:ext cx="513727" cy="12110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248401" y="6046189"/>
            <a:ext cx="109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6126" y="946664"/>
            <a:ext cx="109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35336" y="856013"/>
            <a:ext cx="109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LCD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93590" y="6116303"/>
            <a:ext cx="164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Servo Motor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614746" y="3924762"/>
            <a:ext cx="164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Motor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713358" y="2710934"/>
            <a:ext cx="164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Button 6, 7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928061" y="813563"/>
            <a:ext cx="164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Button 5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46259" y="1131330"/>
            <a:ext cx="188258" cy="9592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121983" y="3681826"/>
            <a:ext cx="164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Button 1~4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371108" y="4704692"/>
            <a:ext cx="244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Photo Interrupter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273355" y="6290435"/>
            <a:ext cx="244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Photo Interrupter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718201" y="5068681"/>
            <a:ext cx="207514" cy="12110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480304" y="5086814"/>
            <a:ext cx="207514" cy="12110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90564" y="4609170"/>
            <a:ext cx="244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Buzzer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1835913" y="6532685"/>
            <a:ext cx="237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957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3" y="6532685"/>
            <a:ext cx="237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9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82" y="1046284"/>
            <a:ext cx="7137887" cy="50619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61159" y="6298427"/>
            <a:ext cx="66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전면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-1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5. </a:t>
            </a:r>
            <a:r>
              <a:rPr lang="ko-KR" altLang="en-US" sz="3600" dirty="0" smtClean="0"/>
              <a:t>작품 사진 및 동작 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3727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3" y="6506308"/>
            <a:ext cx="356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5761159" y="6308203"/>
            <a:ext cx="180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후면 </a:t>
            </a:r>
            <a:r>
              <a:rPr lang="ko-KR" altLang="en-US" smtClean="0"/>
              <a:t>회로 구성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3515" y="-134594"/>
            <a:ext cx="5148218" cy="743962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-1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5. </a:t>
            </a:r>
            <a:r>
              <a:rPr lang="ko-KR" altLang="en-US" sz="3600" dirty="0" smtClean="0"/>
              <a:t>작품 사진 및 동작 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6354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10997" y="6574848"/>
            <a:ext cx="38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11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5653474" y="6319853"/>
            <a:ext cx="885051" cy="37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제어부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55" y="1576532"/>
            <a:ext cx="2949589" cy="39364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564" y="1576532"/>
            <a:ext cx="5249295" cy="3940617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-1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5. </a:t>
            </a:r>
            <a:r>
              <a:rPr lang="ko-KR" altLang="en-US" sz="3600" dirty="0" smtClean="0"/>
              <a:t>작품 사진 및 동작 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52628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button_serv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4998" y="1071562"/>
            <a:ext cx="8382001" cy="47148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53281" y="6286463"/>
            <a:ext cx="368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Button</a:t>
            </a:r>
            <a:r>
              <a:rPr lang="ko-KR" altLang="en-US" dirty="0" smtClean="0"/>
              <a:t>을 통한 </a:t>
            </a:r>
            <a:r>
              <a:rPr lang="en-US" altLang="ko-KR" dirty="0" smtClean="0"/>
              <a:t>Servo Motor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-1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5. </a:t>
            </a:r>
            <a:r>
              <a:rPr lang="ko-KR" altLang="en-US" sz="3600" dirty="0" smtClean="0"/>
              <a:t>작품 사진 및 동작 영상</a:t>
            </a:r>
            <a:endParaRPr lang="en-US" altLang="ko-KR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1810997" y="6574848"/>
            <a:ext cx="38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07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3" y="6550269"/>
            <a:ext cx="356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13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4253281" y="6286463"/>
            <a:ext cx="368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Button</a:t>
            </a:r>
            <a:r>
              <a:rPr lang="ko-KR" altLang="en-US" dirty="0" smtClean="0"/>
              <a:t>을 통한 </a:t>
            </a:r>
            <a:r>
              <a:rPr lang="en-US" altLang="ko-KR" dirty="0" smtClean="0"/>
              <a:t>Step Motor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3" name="button_ste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3792" y="1074310"/>
            <a:ext cx="8250115" cy="464069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-1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5. </a:t>
            </a:r>
            <a:r>
              <a:rPr lang="ko-KR" altLang="en-US" sz="3600" dirty="0" smtClean="0"/>
              <a:t>작품 사진 및 동작 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78054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3" y="6567853"/>
            <a:ext cx="356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14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846143" y="6286463"/>
            <a:ext cx="6499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Photo </a:t>
            </a:r>
            <a:r>
              <a:rPr lang="en-US" altLang="ko-KR" smtClean="0"/>
              <a:t>Sensor External </a:t>
            </a:r>
            <a:r>
              <a:rPr lang="en-US" altLang="ko-KR" dirty="0" smtClean="0"/>
              <a:t>Interrupt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Step Motor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3" name="Photo_ste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3985" y="1010017"/>
            <a:ext cx="8505092" cy="478411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-1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5. </a:t>
            </a:r>
            <a:r>
              <a:rPr lang="ko-KR" altLang="en-US" sz="3600" dirty="0" smtClean="0"/>
              <a:t>작품 사진 및 동작 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76756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3" y="6550269"/>
            <a:ext cx="356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15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290220" y="6286463"/>
            <a:ext cx="161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Total Motion</a:t>
            </a:r>
            <a:endParaRPr lang="ko-KR" altLang="en-US" dirty="0"/>
          </a:p>
        </p:txBody>
      </p:sp>
      <p:pic>
        <p:nvPicPr>
          <p:cNvPr id="2" name="tot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738" y="1013313"/>
            <a:ext cx="8593015" cy="483357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-1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5. </a:t>
            </a:r>
            <a:r>
              <a:rPr lang="ko-KR" altLang="en-US" sz="3600" dirty="0" smtClean="0"/>
              <a:t>작품 사진 및 동작 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39744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2" y="6527686"/>
            <a:ext cx="356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16</a:t>
            </a:r>
            <a:endParaRPr lang="ko-KR" altLang="en-US" sz="1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-1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6. </a:t>
            </a:r>
            <a:r>
              <a:rPr lang="ko-KR" altLang="en-US" sz="3600" dirty="0" smtClean="0"/>
              <a:t>문제점 및 해결방안</a:t>
            </a:r>
            <a:endParaRPr lang="en-US" altLang="ko-KR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503680" y="1595120"/>
            <a:ext cx="817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Step Motor </a:t>
            </a:r>
            <a:r>
              <a:rPr lang="ko-KR" altLang="en-US" dirty="0" smtClean="0"/>
              <a:t>제어 간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 사용 시 다른 </a:t>
            </a:r>
            <a:r>
              <a:rPr lang="en-US" altLang="ko-KR" dirty="0" smtClean="0"/>
              <a:t>Part </a:t>
            </a:r>
            <a:r>
              <a:rPr lang="ko-KR" altLang="en-US" dirty="0" smtClean="0"/>
              <a:t>제어가 안됨 </a:t>
            </a:r>
            <a:r>
              <a:rPr lang="en-US" altLang="ko-KR" dirty="0" smtClean="0">
                <a:sym typeface="Wingdings" panose="05000000000000000000" pitchFamily="2" charset="2"/>
              </a:rPr>
              <a:t> If</a:t>
            </a:r>
            <a:r>
              <a:rPr lang="ko-KR" altLang="en-US" dirty="0" smtClean="0">
                <a:sym typeface="Wingdings" panose="05000000000000000000" pitchFamily="2" charset="2"/>
              </a:rPr>
              <a:t>문으로 변경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0" y="2848764"/>
            <a:ext cx="5187941" cy="36789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00" y="3172017"/>
            <a:ext cx="3824320" cy="303241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059049" y="4394676"/>
            <a:ext cx="782320" cy="4267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86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3" y="6550269"/>
            <a:ext cx="356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17</a:t>
            </a:r>
            <a:endParaRPr lang="ko-KR" altLang="en-US" sz="1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-1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6. </a:t>
            </a:r>
            <a:r>
              <a:rPr lang="ko-KR" altLang="en-US" sz="3600" dirty="0" smtClean="0"/>
              <a:t>문제점 및 해결방안</a:t>
            </a:r>
            <a:endParaRPr lang="en-US" altLang="ko-KR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503680" y="1595120"/>
            <a:ext cx="991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Servo Motor </a:t>
            </a:r>
            <a:r>
              <a:rPr lang="ko-KR" altLang="en-US" dirty="0" smtClean="0"/>
              <a:t>각도 제어 시 </a:t>
            </a:r>
            <a:r>
              <a:rPr lang="en-US" altLang="ko-KR" dirty="0" smtClean="0"/>
              <a:t>OCR </a:t>
            </a:r>
            <a:r>
              <a:rPr lang="ko-KR" altLang="en-US" dirty="0" smtClean="0"/>
              <a:t>값이 낮은 경우 </a:t>
            </a:r>
            <a:r>
              <a:rPr lang="en-US" altLang="ko-KR" dirty="0" smtClean="0"/>
              <a:t>LCD </a:t>
            </a:r>
            <a:r>
              <a:rPr lang="ko-KR" altLang="en-US" dirty="0" smtClean="0"/>
              <a:t>어두워 지는 현상 </a:t>
            </a:r>
            <a:r>
              <a:rPr lang="en-US" altLang="ko-KR" dirty="0" smtClean="0">
                <a:sym typeface="Wingdings" panose="05000000000000000000" pitchFamily="2" charset="2"/>
              </a:rPr>
              <a:t> OCR </a:t>
            </a:r>
            <a:r>
              <a:rPr lang="ko-KR" altLang="en-US" dirty="0" smtClean="0">
                <a:sym typeface="Wingdings" panose="05000000000000000000" pitchFamily="2" charset="2"/>
              </a:rPr>
              <a:t>값 올림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09" y="3921498"/>
            <a:ext cx="5430008" cy="4382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89" y="3994177"/>
            <a:ext cx="5306165" cy="371527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69154" y="3921498"/>
            <a:ext cx="680287" cy="4267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73456" y="3972804"/>
            <a:ext cx="472738" cy="4598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492391" y="3932956"/>
            <a:ext cx="401618" cy="4267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26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" y="0"/>
            <a:ext cx="12191999" cy="68579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130669" y="1335063"/>
            <a:ext cx="7930661" cy="361363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28180" y="1428451"/>
            <a:ext cx="673564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Contents</a:t>
            </a:r>
            <a:endParaRPr lang="en-US" altLang="ko-KR" sz="96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개요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응용 기술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상태천이도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회로도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작품 사진 및 동작 영상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문제점 및 해결방안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090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2" y="6603023"/>
            <a:ext cx="356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18</a:t>
            </a:r>
            <a:endParaRPr lang="ko-KR" altLang="en-US" sz="1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-1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6. </a:t>
            </a:r>
            <a:r>
              <a:rPr lang="ko-KR" altLang="en-US" sz="3600" dirty="0" smtClean="0"/>
              <a:t>문제점 및 해결방안</a:t>
            </a:r>
            <a:endParaRPr lang="en-US" altLang="ko-KR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1341119" y="1391252"/>
            <a:ext cx="1033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Piezo Buzzer </a:t>
            </a:r>
            <a:r>
              <a:rPr lang="ko-KR" altLang="en-US" dirty="0" smtClean="0"/>
              <a:t>동작 시 지속적으로 같은 음만 나옴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en-US" altLang="ko-KR" dirty="0" smtClean="0">
                <a:sym typeface="Wingdings" panose="05000000000000000000" pitchFamily="2" charset="2"/>
              </a:rPr>
              <a:t>Delay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Timer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Interrupt</a:t>
            </a:r>
            <a:r>
              <a:rPr lang="ko-KR" altLang="en-US" dirty="0" smtClean="0">
                <a:sym typeface="Wingdings" panose="05000000000000000000" pitchFamily="2" charset="2"/>
              </a:rPr>
              <a:t>로 변경함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65" y="2946656"/>
            <a:ext cx="4199013" cy="3037584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5768985" y="4252088"/>
            <a:ext cx="782320" cy="4267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19" y="3937128"/>
            <a:ext cx="4010583" cy="12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3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3" y="6541477"/>
            <a:ext cx="356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19</a:t>
            </a:r>
            <a:endParaRPr lang="ko-KR" altLang="en-US" sz="1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-1" y="0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6. </a:t>
            </a:r>
            <a:r>
              <a:rPr lang="ko-KR" altLang="en-US" sz="3600" dirty="0" smtClean="0"/>
              <a:t>문제점 및 해결방안</a:t>
            </a:r>
            <a:endParaRPr lang="en-US" altLang="ko-KR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80085" y="2069852"/>
            <a:ext cx="11393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LCD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Floor data</a:t>
            </a:r>
            <a:r>
              <a:rPr lang="ko-KR" altLang="en-US" dirty="0"/>
              <a:t> </a:t>
            </a:r>
            <a:r>
              <a:rPr lang="en-US" altLang="ko-KR" dirty="0" smtClean="0"/>
              <a:t>Display</a:t>
            </a:r>
            <a:r>
              <a:rPr lang="ko-KR" altLang="en-US" dirty="0" smtClean="0"/>
              <a:t>되는 </a:t>
            </a:r>
            <a:r>
              <a:rPr lang="en-US" altLang="ko-KR" dirty="0" smtClean="0"/>
              <a:t>Timing</a:t>
            </a:r>
            <a:r>
              <a:rPr lang="ko-KR" altLang="en-US" dirty="0" smtClean="0"/>
              <a:t>이 조금 느림 </a:t>
            </a:r>
            <a:r>
              <a:rPr lang="en-US" altLang="ko-KR" dirty="0" smtClean="0">
                <a:sym typeface="Wingdings" panose="05000000000000000000" pitchFamily="2" charset="2"/>
              </a:rPr>
              <a:t> LCD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Data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Write</a:t>
            </a:r>
            <a:r>
              <a:rPr lang="ko-KR" altLang="en-US" dirty="0" smtClean="0">
                <a:sym typeface="Wingdings" panose="05000000000000000000" pitchFamily="2" charset="2"/>
              </a:rPr>
              <a:t>되는 시간 간격을 줄여줘야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8779" y="3006019"/>
            <a:ext cx="113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* </a:t>
            </a:r>
            <a:r>
              <a:rPr lang="ko-KR" altLang="en-US" dirty="0" smtClean="0">
                <a:sym typeface="Wingdings" panose="05000000000000000000" pitchFamily="2" charset="2"/>
              </a:rPr>
              <a:t>해당 문제를 해결 했을 때 </a:t>
            </a:r>
            <a:r>
              <a:rPr lang="en-US" altLang="ko-KR" dirty="0" smtClean="0">
                <a:sym typeface="Wingdings" panose="05000000000000000000" pitchFamily="2" charset="2"/>
              </a:rPr>
              <a:t>LCD</a:t>
            </a:r>
            <a:r>
              <a:rPr lang="ko-KR" altLang="en-US" dirty="0" smtClean="0">
                <a:sym typeface="Wingdings" panose="05000000000000000000" pitchFamily="2" charset="2"/>
              </a:rPr>
              <a:t>가 지속 적으로 깜빡이는 현상이 발생하여 원복 진행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779" y="4074890"/>
            <a:ext cx="11393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느낀 점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기구적 특성에 의해 구현하지 못한 기능이 있어 아쉬웠습니다</a:t>
            </a:r>
            <a:r>
              <a:rPr lang="en-US" altLang="ko-KR" dirty="0" smtClean="0"/>
              <a:t>.(Photo Interrupt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Safety Sensor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예정이었으나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실이 너무 얇아 </a:t>
            </a:r>
            <a:r>
              <a:rPr lang="en-US" altLang="ko-KR" dirty="0" smtClean="0"/>
              <a:t>Detect </a:t>
            </a:r>
            <a:r>
              <a:rPr lang="ko-KR" altLang="en-US" dirty="0" smtClean="0"/>
              <a:t>되지 않음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시간이 부족하여 </a:t>
            </a:r>
            <a:r>
              <a:rPr lang="en-US" altLang="ko-KR" dirty="0" smtClean="0"/>
              <a:t>Bluetooth</a:t>
            </a:r>
            <a:r>
              <a:rPr lang="ko-KR" altLang="en-US" dirty="0" smtClean="0"/>
              <a:t>와 다른 </a:t>
            </a:r>
            <a:r>
              <a:rPr lang="en-US" altLang="ko-KR" dirty="0" smtClean="0"/>
              <a:t>Sensor</a:t>
            </a:r>
            <a:r>
              <a:rPr lang="ko-KR" altLang="en-US" dirty="0" smtClean="0"/>
              <a:t>들을 활용 및 추가할 수 없어 아쉬웠습니다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개별로 문을 열 수 있는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를 작성하지 못한 것이 아쉽습니다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3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104916" y="2409398"/>
            <a:ext cx="7930661" cy="190891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4575" y="2497976"/>
            <a:ext cx="75628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bg1"/>
                </a:solidFill>
              </a:rPr>
              <a:t>감사합니다</a:t>
            </a:r>
            <a:r>
              <a:rPr lang="en-US" altLang="ko-KR" sz="11500" dirty="0">
                <a:solidFill>
                  <a:schemeClr val="bg1"/>
                </a:solidFill>
              </a:rPr>
              <a:t>.</a:t>
            </a:r>
            <a:endParaRPr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4" name="이등변 삼각형 3"/>
          <p:cNvSpPr/>
          <p:nvPr/>
        </p:nvSpPr>
        <p:spPr>
          <a:xfrm rot="19615243">
            <a:off x="756138" y="4554909"/>
            <a:ext cx="1151792" cy="1063869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20885860">
            <a:off x="10452535" y="1482886"/>
            <a:ext cx="1151792" cy="10726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770183">
            <a:off x="3089386" y="197301"/>
            <a:ext cx="803763" cy="173659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515100" y="5077161"/>
            <a:ext cx="1154663" cy="11214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6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3" y="6532685"/>
            <a:ext cx="237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B0C3B-A4A2-F6CE-B6E0-F0B6EB378C03}"/>
              </a:ext>
            </a:extLst>
          </p:cNvPr>
          <p:cNvSpPr txBox="1"/>
          <p:nvPr/>
        </p:nvSpPr>
        <p:spPr>
          <a:xfrm>
            <a:off x="1699112" y="2241661"/>
            <a:ext cx="416858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목적</a:t>
            </a:r>
            <a:endParaRPr lang="en-US" altLang="ko-KR" sz="2800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Button</a:t>
            </a:r>
            <a:r>
              <a:rPr lang="ko-KR" altLang="en-US" dirty="0"/>
              <a:t>을 통한 </a:t>
            </a:r>
            <a:r>
              <a:rPr lang="en-US" altLang="ko-KR" dirty="0"/>
              <a:t>Step motor </a:t>
            </a:r>
            <a:r>
              <a:rPr lang="ko-KR" altLang="en-US" dirty="0"/>
              <a:t>제어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Servo</a:t>
            </a:r>
            <a:r>
              <a:rPr lang="ko-KR" altLang="en-US" dirty="0"/>
              <a:t> </a:t>
            </a:r>
            <a:r>
              <a:rPr lang="en-US" altLang="ko-KR" dirty="0"/>
              <a:t>Motor PWM </a:t>
            </a:r>
            <a:r>
              <a:rPr lang="ko-KR" altLang="en-US" dirty="0"/>
              <a:t>제어 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LCD </a:t>
            </a:r>
            <a:r>
              <a:rPr lang="ko-KR" altLang="en-US" dirty="0"/>
              <a:t>및 </a:t>
            </a:r>
            <a:r>
              <a:rPr lang="en-US" altLang="ko-KR" dirty="0"/>
              <a:t>LED Array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Piezo Buzzer PWM </a:t>
            </a:r>
            <a:r>
              <a:rPr lang="ko-KR" altLang="en-US" dirty="0"/>
              <a:t>제어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5E98C-FA3E-47A3-C367-1B5D9A1EF25B}"/>
              </a:ext>
            </a:extLst>
          </p:cNvPr>
          <p:cNvSpPr txBox="1"/>
          <p:nvPr/>
        </p:nvSpPr>
        <p:spPr>
          <a:xfrm>
            <a:off x="6504193" y="2245211"/>
            <a:ext cx="493058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목표</a:t>
            </a:r>
            <a:endParaRPr lang="en-US" altLang="ko-KR" sz="2800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ARM</a:t>
            </a:r>
            <a:r>
              <a:rPr lang="ko-KR" altLang="en-US" dirty="0"/>
              <a:t>을 사용한 </a:t>
            </a:r>
            <a:r>
              <a:rPr lang="en-US" altLang="ko-KR" dirty="0"/>
              <a:t>Elevator </a:t>
            </a:r>
            <a:r>
              <a:rPr lang="ko-KR" altLang="en-US" dirty="0"/>
              <a:t>동작 구현 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HAL function </a:t>
            </a:r>
            <a:r>
              <a:rPr lang="ko-KR" altLang="en-US" dirty="0"/>
              <a:t>학습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GPIO, I2C </a:t>
            </a:r>
            <a:r>
              <a:rPr lang="ko-KR" altLang="en-US" dirty="0" smtClean="0"/>
              <a:t>설정 방법 학습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Timer </a:t>
            </a:r>
            <a:r>
              <a:rPr lang="ko-KR" altLang="en-US" dirty="0"/>
              <a:t>및 </a:t>
            </a:r>
            <a:r>
              <a:rPr lang="en-US" altLang="ko-KR" dirty="0"/>
              <a:t>PWM </a:t>
            </a:r>
            <a:r>
              <a:rPr lang="ko-KR" altLang="en-US" dirty="0"/>
              <a:t>설정 방법 학습 등 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851"/>
            <a:ext cx="12192000" cy="101990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1. </a:t>
            </a:r>
            <a:r>
              <a:rPr lang="ko-KR" altLang="en-US" sz="3600" dirty="0" smtClean="0"/>
              <a:t>개요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목적 및 목표</a:t>
            </a:r>
            <a:r>
              <a:rPr lang="en-US" altLang="ko-KR" sz="3600" dirty="0" smtClean="0"/>
              <a:t>)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217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3" y="6532685"/>
            <a:ext cx="237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5C6902-0726-157C-7F9A-BD32C4F6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550" y="4335218"/>
            <a:ext cx="1518077" cy="13243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C2D5AA-85F0-28A1-7113-8B5A224B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502" y="1465056"/>
            <a:ext cx="2161392" cy="1558212"/>
          </a:xfrm>
          <a:prstGeom prst="rect">
            <a:avLst/>
          </a:prstGeom>
        </p:spPr>
      </p:pic>
      <p:pic>
        <p:nvPicPr>
          <p:cNvPr id="1026" name="Picture 2" descr="TowerPro SG 90 Micro Servo Motor">
            <a:extLst>
              <a:ext uri="{FF2B5EF4-FFF2-40B4-BE49-F238E27FC236}">
                <a16:creationId xmlns:a16="http://schemas.microsoft.com/office/drawing/2014/main" id="{C64D24D3-0F5E-27F8-C2D2-8BB20E345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4" y="1274421"/>
            <a:ext cx="1936672" cy="159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 Bar Graph 8 Segment Led Bar Array Display - Buy Led Bar Array,8 Segment  Led Bar Array,8 Bar Graph Led Display Product on Alibaba.com">
            <a:extLst>
              <a:ext uri="{FF2B5EF4-FFF2-40B4-BE49-F238E27FC236}">
                <a16:creationId xmlns:a16="http://schemas.microsoft.com/office/drawing/2014/main" id="{D21AE8BA-968C-2F5B-52EC-BC6CD376B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132" y="1274421"/>
            <a:ext cx="1930060" cy="19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아두이노 - LCD 디스플레이 : 네이버 블로그">
            <a:extLst>
              <a:ext uri="{FF2B5EF4-FFF2-40B4-BE49-F238E27FC236}">
                <a16:creationId xmlns:a16="http://schemas.microsoft.com/office/drawing/2014/main" id="{6EC9EDA2-A242-A849-AE36-1C2213BE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20" y="4028454"/>
            <a:ext cx="2046754" cy="175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F4FB80-C136-E38B-E2E2-7E8334F97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881" y="3929363"/>
            <a:ext cx="1833533" cy="2039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378FB1-D356-0D49-63B6-3716BB2419E9}"/>
              </a:ext>
            </a:extLst>
          </p:cNvPr>
          <p:cNvSpPr txBox="1"/>
          <p:nvPr/>
        </p:nvSpPr>
        <p:spPr>
          <a:xfrm>
            <a:off x="3586256" y="3253739"/>
            <a:ext cx="216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Motor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3F618-BB66-0C98-A304-B96FBD79AE6A}"/>
              </a:ext>
            </a:extLst>
          </p:cNvPr>
          <p:cNvSpPr txBox="1"/>
          <p:nvPr/>
        </p:nvSpPr>
        <p:spPr>
          <a:xfrm>
            <a:off x="6769775" y="3266344"/>
            <a:ext cx="171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Servo Motor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ACB3E5-5D7D-9D63-DAFD-3F9FAA7AA65C}"/>
              </a:ext>
            </a:extLst>
          </p:cNvPr>
          <p:cNvSpPr txBox="1"/>
          <p:nvPr/>
        </p:nvSpPr>
        <p:spPr>
          <a:xfrm>
            <a:off x="9970551" y="3243431"/>
            <a:ext cx="151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Array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5DB41-9151-B205-3FBE-12AAAAF63C17}"/>
              </a:ext>
            </a:extLst>
          </p:cNvPr>
          <p:cNvSpPr txBox="1"/>
          <p:nvPr/>
        </p:nvSpPr>
        <p:spPr>
          <a:xfrm>
            <a:off x="3851857" y="5886188"/>
            <a:ext cx="168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LCD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82AB4-47C3-1021-16EB-60AEEC027105}"/>
              </a:ext>
            </a:extLst>
          </p:cNvPr>
          <p:cNvSpPr txBox="1"/>
          <p:nvPr/>
        </p:nvSpPr>
        <p:spPr>
          <a:xfrm>
            <a:off x="6796749" y="5926806"/>
            <a:ext cx="190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Photo Interrupt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0706F-40AC-D44F-19BC-91AB55777C6D}"/>
              </a:ext>
            </a:extLst>
          </p:cNvPr>
          <p:cNvSpPr txBox="1"/>
          <p:nvPr/>
        </p:nvSpPr>
        <p:spPr>
          <a:xfrm>
            <a:off x="10261623" y="5926806"/>
            <a:ext cx="141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88" y="1488466"/>
            <a:ext cx="1440000" cy="14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378FB1-D356-0D49-63B6-3716BB2419E9}"/>
              </a:ext>
            </a:extLst>
          </p:cNvPr>
          <p:cNvSpPr txBox="1"/>
          <p:nvPr/>
        </p:nvSpPr>
        <p:spPr>
          <a:xfrm>
            <a:off x="1007985" y="3265413"/>
            <a:ext cx="144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STM32F411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48B1ED-72D6-2F44-9F24-1AB6AAF822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875" y="4142067"/>
            <a:ext cx="1440000" cy="14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5DB41-9151-B205-3FBE-12AAAAF63C17}"/>
              </a:ext>
            </a:extLst>
          </p:cNvPr>
          <p:cNvSpPr txBox="1"/>
          <p:nvPr/>
        </p:nvSpPr>
        <p:spPr>
          <a:xfrm>
            <a:off x="906965" y="5886188"/>
            <a:ext cx="168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Buzzer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0" y="851"/>
            <a:ext cx="12192000" cy="101990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1. </a:t>
            </a:r>
            <a:r>
              <a:rPr lang="ko-KR" altLang="en-US" sz="3600" dirty="0" smtClean="0"/>
              <a:t>개요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사용 부품</a:t>
            </a:r>
            <a:r>
              <a:rPr lang="en-US" altLang="ko-KR" sz="3600" dirty="0" smtClean="0"/>
              <a:t>)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59389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0" y="851"/>
            <a:ext cx="12192000" cy="8617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2. I2C</a:t>
            </a:r>
            <a:endParaRPr lang="en-US" altLang="ko-KR" sz="3600" dirty="0"/>
          </a:p>
        </p:txBody>
      </p:sp>
      <p:pic>
        <p:nvPicPr>
          <p:cNvPr id="10" name="Picture 2" descr="https://cafeptthumb-phinf.pstatic.net/MjAyMjA4MTBfMzEg/MDAxNjYwMTMyMTM5MDU0.DCgQXLNyqhejUUvmZQCMHnOvHrrnL324X9m0PElSWGgg.rP_SA-Vo_0zRWNkHJ6PPu5at1qAs533s-tUnzfehy60g.PNG/image.png?type=w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3" y="4020678"/>
            <a:ext cx="6933859" cy="257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477" y="3470039"/>
            <a:ext cx="4048125" cy="15906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477" y="2941727"/>
            <a:ext cx="1762125" cy="4000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7681" y="365134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파형 측정 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81540" y="2444133"/>
            <a:ext cx="277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Pin &amp; Feature </a:t>
            </a:r>
            <a:r>
              <a:rPr lang="ko-KR" altLang="en-US" dirty="0" smtClean="0"/>
              <a:t>설정 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62013" y="1114887"/>
            <a:ext cx="8046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I2C Interface : </a:t>
            </a:r>
            <a:r>
              <a:rPr lang="ko-KR" altLang="en-US" dirty="0" smtClean="0"/>
              <a:t>두 </a:t>
            </a:r>
            <a:r>
              <a:rPr lang="en-US" altLang="ko-KR" dirty="0" smtClean="0"/>
              <a:t>Wire</a:t>
            </a:r>
            <a:r>
              <a:rPr lang="ko-KR" altLang="en-US" dirty="0" smtClean="0"/>
              <a:t>를 통해 하나는 </a:t>
            </a:r>
            <a:r>
              <a:rPr lang="en-US" altLang="ko-KR" dirty="0" smtClean="0"/>
              <a:t>Clock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다른 하나는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전송하는 시리얼 통신 방식이다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09" y="2122313"/>
            <a:ext cx="7147464" cy="13066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35913" y="6532685"/>
            <a:ext cx="237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520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0" y="851"/>
            <a:ext cx="12192000" cy="8617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2. PWM</a:t>
            </a:r>
            <a:endParaRPr lang="en-US" altLang="ko-KR" sz="36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8247056" y="1230343"/>
            <a:ext cx="3438525" cy="4981935"/>
            <a:chOff x="8359457" y="1261078"/>
            <a:chExt cx="3438525" cy="498193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1" y="1657102"/>
              <a:ext cx="3404551" cy="268091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9457" y="4338013"/>
              <a:ext cx="3438525" cy="1905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374382" y="1261078"/>
              <a:ext cx="2777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Pin &amp; Feature </a:t>
              </a:r>
              <a:r>
                <a:rPr lang="ko-KR" altLang="en-US" dirty="0" smtClean="0"/>
                <a:t>설정 </a:t>
              </a:r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0817" y="6009301"/>
              <a:ext cx="2124371" cy="228632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749" y="1747156"/>
            <a:ext cx="3192862" cy="42262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68" y="4477082"/>
            <a:ext cx="3618744" cy="15014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9796" y="1945105"/>
            <a:ext cx="3963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PWM : </a:t>
            </a:r>
            <a:r>
              <a:rPr lang="ko-KR" altLang="en-US" dirty="0" smtClean="0"/>
              <a:t>설정한 </a:t>
            </a:r>
            <a:r>
              <a:rPr lang="en-US" altLang="ko-KR" dirty="0" smtClean="0"/>
              <a:t>ARR(OCR)</a:t>
            </a:r>
            <a:r>
              <a:rPr lang="ko-KR" altLang="en-US" dirty="0" smtClean="0"/>
              <a:t>에 의해 </a:t>
            </a:r>
            <a:r>
              <a:rPr lang="en-US" altLang="ko-KR" dirty="0" smtClean="0"/>
              <a:t>Duty rate</a:t>
            </a:r>
            <a:r>
              <a:rPr lang="ko-KR" altLang="en-US" dirty="0"/>
              <a:t>를</a:t>
            </a:r>
            <a:r>
              <a:rPr lang="ko-KR" altLang="en-US" dirty="0" smtClean="0"/>
              <a:t> 변화시켜 아날로그 신호와 유사한 효과를 낼 수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PWM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Buzzer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tone, Servo Motor</a:t>
            </a:r>
            <a:r>
              <a:rPr lang="ko-KR" altLang="en-US" dirty="0" smtClean="0"/>
              <a:t>의 각도를 제어할 예정임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835913" y="6532685"/>
            <a:ext cx="237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520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155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상태천이도</a:t>
            </a:r>
            <a:endParaRPr lang="en-US" altLang="ko-K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3" y="6532685"/>
            <a:ext cx="237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3" name="타원 2"/>
          <p:cNvSpPr/>
          <p:nvPr/>
        </p:nvSpPr>
        <p:spPr>
          <a:xfrm>
            <a:off x="486509" y="2629074"/>
            <a:ext cx="1644161" cy="15474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STANDBY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179259" y="1028875"/>
            <a:ext cx="1644161" cy="15474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Rising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79259" y="4297232"/>
            <a:ext cx="1644161" cy="15474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Falling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 rot="19837376">
            <a:off x="2272376" y="1885709"/>
            <a:ext cx="1917011" cy="105783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BUTTON or Photo Sensor</a:t>
            </a:r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 rot="2357852">
            <a:off x="2193861" y="4007611"/>
            <a:ext cx="1917011" cy="105783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BUTTON or Photo Sensor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588641" y="2801911"/>
            <a:ext cx="1389184" cy="12748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LED : Floor display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90051" y="2792677"/>
            <a:ext cx="1389184" cy="12748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LCD : Floor data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9" name="타원 18"/>
          <p:cNvSpPr/>
          <p:nvPr/>
        </p:nvSpPr>
        <p:spPr>
          <a:xfrm>
            <a:off x="7012127" y="2655277"/>
            <a:ext cx="1644161" cy="15474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Arrival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 rot="2288578">
            <a:off x="6006611" y="1981520"/>
            <a:ext cx="1253755" cy="6370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오른쪽 화살표 20"/>
          <p:cNvSpPr/>
          <p:nvPr/>
        </p:nvSpPr>
        <p:spPr>
          <a:xfrm rot="19580585">
            <a:off x="5960805" y="4161746"/>
            <a:ext cx="1254138" cy="6686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822062" y="2851536"/>
            <a:ext cx="1230085" cy="11025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Buzzer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Arrival Sound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160918" y="2670837"/>
            <a:ext cx="1793691" cy="14639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Servo Motor: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Door Open&lt;&gt;Close</a:t>
            </a:r>
          </a:p>
        </p:txBody>
      </p:sp>
      <p:cxnSp>
        <p:nvCxnSpPr>
          <p:cNvPr id="29" name="꺾인 연결선 28"/>
          <p:cNvCxnSpPr>
            <a:stCxn id="23" idx="2"/>
            <a:endCxn id="3" idx="4"/>
          </p:cNvCxnSpPr>
          <p:nvPr/>
        </p:nvCxnSpPr>
        <p:spPr>
          <a:xfrm rot="5400000">
            <a:off x="6162295" y="-718951"/>
            <a:ext cx="41765" cy="9749174"/>
          </a:xfrm>
          <a:prstGeom prst="bentConnector3">
            <a:avLst>
              <a:gd name="adj1" fmla="val 496298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-1" y="-22071"/>
            <a:ext cx="448409" cy="6880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0" y="-22071"/>
            <a:ext cx="12203724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3. </a:t>
            </a:r>
            <a:r>
              <a:rPr lang="ko-KR" altLang="en-US" sz="3600" dirty="0" smtClean="0"/>
              <a:t>상태도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3047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1551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상태천이도</a:t>
            </a:r>
            <a:endParaRPr lang="en-US" altLang="ko-K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1835913" y="6532685"/>
            <a:ext cx="237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3" name="타원 2"/>
          <p:cNvSpPr/>
          <p:nvPr/>
        </p:nvSpPr>
        <p:spPr>
          <a:xfrm>
            <a:off x="1816817" y="1556412"/>
            <a:ext cx="1644161" cy="15474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STANDBY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856411" y="1556412"/>
            <a:ext cx="1644161" cy="15474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Rising or Falling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703260" y="1556412"/>
            <a:ext cx="1644161" cy="15474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Arrival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-1" y="-22071"/>
            <a:ext cx="448409" cy="6880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0" y="-22071"/>
            <a:ext cx="12203724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3. </a:t>
            </a:r>
            <a:r>
              <a:rPr lang="ko-KR" altLang="en-US" sz="3600" dirty="0" smtClean="0"/>
              <a:t>상태도</a:t>
            </a:r>
            <a:endParaRPr lang="en-US" altLang="ko-KR" sz="36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00845" y="3285719"/>
            <a:ext cx="3076103" cy="12748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Current Floor &amp; Time</a:t>
            </a:r>
            <a:r>
              <a:rPr lang="ko-KR" altLang="en-US" dirty="0" smtClean="0">
                <a:solidFill>
                  <a:schemeClr val="tx1"/>
                </a:solidFill>
              </a:rPr>
              <a:t>을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LCD</a:t>
            </a:r>
            <a:r>
              <a:rPr lang="ko-KR" altLang="en-US" dirty="0" smtClean="0">
                <a:solidFill>
                  <a:schemeClr val="tx1"/>
                </a:solidFill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</a:rPr>
              <a:t>LED</a:t>
            </a:r>
            <a:r>
              <a:rPr lang="ko-KR" altLang="en-US" dirty="0" smtClean="0">
                <a:solidFill>
                  <a:schemeClr val="tx1"/>
                </a:solidFill>
              </a:rPr>
              <a:t>에 </a:t>
            </a:r>
            <a:r>
              <a:rPr lang="en-US" altLang="ko-KR" dirty="0" smtClean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65219" y="4742466"/>
            <a:ext cx="3547354" cy="12748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BTN(n) or Photo(n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Current Floor &gt; n </a:t>
            </a: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Falling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Current Floor &lt; n </a:t>
            </a: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Rising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Floor Gap </a:t>
            </a:r>
            <a:r>
              <a:rPr lang="ko-KR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만큼 이동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48904" y="3285718"/>
            <a:ext cx="3547354" cy="12748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Floor Gap </a:t>
            </a:r>
            <a:r>
              <a:rPr lang="ko-KR" altLang="en-US" dirty="0" smtClean="0">
                <a:solidFill>
                  <a:schemeClr val="tx1"/>
                </a:solidFill>
              </a:rPr>
              <a:t>만큼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LED, LCD </a:t>
            </a: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경유하는 층 </a:t>
            </a: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&amp;</a:t>
            </a:r>
            <a:r>
              <a:rPr lang="ko-KR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시간 </a:t>
            </a: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Display</a:t>
            </a:r>
          </a:p>
        </p:txBody>
      </p:sp>
      <p:cxnSp>
        <p:nvCxnSpPr>
          <p:cNvPr id="9" name="직선 연결선 8"/>
          <p:cNvCxnSpPr>
            <a:stCxn id="3" idx="4"/>
            <a:endCxn id="24" idx="0"/>
          </p:cNvCxnSpPr>
          <p:nvPr/>
        </p:nvCxnSpPr>
        <p:spPr>
          <a:xfrm flipH="1">
            <a:off x="2638897" y="3103857"/>
            <a:ext cx="1" cy="1818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5" idx="0"/>
            <a:endCxn id="24" idx="2"/>
          </p:cNvCxnSpPr>
          <p:nvPr/>
        </p:nvCxnSpPr>
        <p:spPr>
          <a:xfrm flipV="1">
            <a:off x="2638896" y="4560604"/>
            <a:ext cx="1" cy="1818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7" idx="4"/>
          </p:cNvCxnSpPr>
          <p:nvPr/>
        </p:nvCxnSpPr>
        <p:spPr>
          <a:xfrm>
            <a:off x="6678492" y="3103857"/>
            <a:ext cx="3662" cy="1818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4948904" y="4742464"/>
            <a:ext cx="3547354" cy="12748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Floor Gap </a:t>
            </a:r>
            <a:r>
              <a:rPr lang="ko-KR" altLang="en-US" dirty="0" smtClean="0">
                <a:solidFill>
                  <a:schemeClr val="tx1"/>
                </a:solidFill>
              </a:rPr>
              <a:t>이동 완료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LED, LCD </a:t>
            </a: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도착 층 </a:t>
            </a: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&amp; </a:t>
            </a:r>
            <a:r>
              <a:rPr lang="ko-KR" alt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시간</a:t>
            </a: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Display</a:t>
            </a:r>
          </a:p>
        </p:txBody>
      </p:sp>
      <p:cxnSp>
        <p:nvCxnSpPr>
          <p:cNvPr id="32" name="직선 연결선 31"/>
          <p:cNvCxnSpPr>
            <a:stCxn id="26" idx="2"/>
            <a:endCxn id="31" idx="0"/>
          </p:cNvCxnSpPr>
          <p:nvPr/>
        </p:nvCxnSpPr>
        <p:spPr>
          <a:xfrm>
            <a:off x="6722581" y="4560603"/>
            <a:ext cx="0" cy="1818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9197529" y="3285718"/>
            <a:ext cx="2875776" cy="9293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Arrival Buzzer on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9197529" y="4490075"/>
            <a:ext cx="2875776" cy="9293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Servo Motor  Door Open(3.5sec)</a:t>
            </a:r>
          </a:p>
        </p:txBody>
      </p:sp>
      <p:cxnSp>
        <p:nvCxnSpPr>
          <p:cNvPr id="50" name="직선 연결선 49"/>
          <p:cNvCxnSpPr>
            <a:stCxn id="19" idx="4"/>
          </p:cNvCxnSpPr>
          <p:nvPr/>
        </p:nvCxnSpPr>
        <p:spPr>
          <a:xfrm flipH="1">
            <a:off x="10525340" y="3103857"/>
            <a:ext cx="1" cy="1818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10532147" y="4218276"/>
            <a:ext cx="3" cy="2717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3" idx="6"/>
            <a:endCxn id="7" idx="2"/>
          </p:cNvCxnSpPr>
          <p:nvPr/>
        </p:nvCxnSpPr>
        <p:spPr>
          <a:xfrm>
            <a:off x="3460978" y="2330135"/>
            <a:ext cx="23954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7" idx="6"/>
            <a:endCxn id="19" idx="2"/>
          </p:cNvCxnSpPr>
          <p:nvPr/>
        </p:nvCxnSpPr>
        <p:spPr>
          <a:xfrm>
            <a:off x="7500572" y="2330135"/>
            <a:ext cx="22026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9197529" y="5554862"/>
            <a:ext cx="2638384" cy="9293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BTN6  Door Open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BTN7  Door Close</a:t>
            </a:r>
            <a:endParaRPr lang="en-US" altLang="ko-KR" dirty="0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0532146" y="5419455"/>
            <a:ext cx="1" cy="1354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95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-1" y="0"/>
            <a:ext cx="448409" cy="6858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1724" y="-22071"/>
            <a:ext cx="12192000" cy="7591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4. </a:t>
            </a:r>
            <a:r>
              <a:rPr lang="ko-KR" altLang="en-US" sz="3600" dirty="0" smtClean="0"/>
              <a:t>회로도</a:t>
            </a:r>
            <a:endParaRPr lang="en-US" altLang="ko-KR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78" y="737107"/>
            <a:ext cx="8984851" cy="594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35913" y="6532685"/>
            <a:ext cx="237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3243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3766</TotalTime>
  <Words>577</Words>
  <Application>Microsoft Office PowerPoint</Application>
  <PresentationFormat>와이드스크린</PresentationFormat>
  <Paragraphs>159</Paragraphs>
  <Slides>22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kccistc</dc:creator>
  <cp:lastModifiedBy>kccistc</cp:lastModifiedBy>
  <cp:revision>172</cp:revision>
  <dcterms:created xsi:type="dcterms:W3CDTF">2022-07-27T08:05:13Z</dcterms:created>
  <dcterms:modified xsi:type="dcterms:W3CDTF">2022-09-06T06:33:41Z</dcterms:modified>
</cp:coreProperties>
</file>